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7" r:id="rId2"/>
    <p:sldId id="279" r:id="rId3"/>
    <p:sldId id="258" r:id="rId4"/>
    <p:sldId id="283" r:id="rId5"/>
    <p:sldId id="267" r:id="rId6"/>
    <p:sldId id="270" r:id="rId7"/>
    <p:sldId id="259" r:id="rId8"/>
    <p:sldId id="263" r:id="rId9"/>
    <p:sldId id="284" r:id="rId10"/>
    <p:sldId id="260" r:id="rId11"/>
    <p:sldId id="280" r:id="rId12"/>
    <p:sldId id="281" r:id="rId13"/>
    <p:sldId id="261" r:id="rId14"/>
    <p:sldId id="266" r:id="rId15"/>
    <p:sldId id="268" r:id="rId16"/>
    <p:sldId id="269" r:id="rId17"/>
    <p:sldId id="274" r:id="rId18"/>
    <p:sldId id="282" r:id="rId19"/>
    <p:sldId id="291" r:id="rId20"/>
    <p:sldId id="286" r:id="rId21"/>
    <p:sldId id="288" r:id="rId22"/>
    <p:sldId id="289" r:id="rId23"/>
    <p:sldId id="285" r:id="rId24"/>
    <p:sldId id="278" r:id="rId25"/>
    <p:sldId id="287" r:id="rId26"/>
    <p:sldId id="265" r:id="rId27"/>
    <p:sldId id="293" r:id="rId28"/>
    <p:sldId id="292" r:id="rId29"/>
    <p:sldId id="290" r:id="rId30"/>
    <p:sldId id="256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/>
    <p:restoredTop sz="94675"/>
  </p:normalViewPr>
  <p:slideViewPr>
    <p:cSldViewPr snapToGrid="0" snapToObjects="1">
      <p:cViewPr varScale="1">
        <p:scale>
          <a:sx n="140" d="100"/>
          <a:sy n="140" d="100"/>
        </p:scale>
        <p:origin x="1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AA6EBBC-03AD-521F-883D-24676D90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3C0507-9E31-BAD4-AEEE-00689A1BB2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CCEC8-38AE-C641-91D4-A019C538ABEA}" type="datetimeFigureOut">
              <a:rPr lang="fr-FR" smtClean="0"/>
              <a:t>14/06/2022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5900AA-E92D-1649-F2BB-1CDB439B07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43CF3D-F677-CDD6-36B0-D032C64084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080E3-9713-004B-A45D-B87413EA3C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893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6856A-603B-3641-8C80-685ECABE943C}" type="datetimeFigureOut">
              <a:rPr lang="fr-FR" smtClean="0"/>
              <a:t>14/06/2022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739F8-1E16-FA46-ABA2-1E74A505B1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88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E2FC1-E073-BD82-27DF-45FF9E9A0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B6C4FB-C0BC-726C-ADA8-A68673014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558B59-84A5-65E8-FFE6-81288B7B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C942-CA8C-2447-9413-C828C20E8DA5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FA2192-045A-ADEE-3923-CA097742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7011F-7932-D310-B0CF-11143417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65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8CD79E-0738-65DE-0B40-68DA2B1B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F3BC38-716E-CB60-BA24-9FD534E8A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610BF8-C012-0397-B0EA-F567A0EA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FDDAC-2958-4843-937D-9A8EF712273D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CDD50A-4778-04B0-689A-1B85D47C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CC39E8-71BA-A771-EDA3-4FBB0E80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74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9BC2B5D-0FC5-3E9B-648B-CE6CF3BC7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9148CE-27A9-FCDD-C8DF-761F41230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AA2A51-2DD9-D267-4988-803D5420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E4A9-A296-A34C-B4C1-6D1CCE690753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E47E4E-7036-14A2-BFD6-307EBFB28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EC8A00-F735-4C73-EB72-7E6A9CE2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10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54F50-8808-2E72-3498-5AF78544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FAA76F-CB59-8268-21C3-EB4E4A2DF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6117B-87C2-B082-9A3D-99814113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885E1-AD31-F447-A3AC-1A343E34A02C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DCA4A4-F43A-29F5-6CCC-D8E6D69B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8E525-546D-88EB-EA98-FEB6A5E0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39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E14EA-3C6E-CDD5-8674-94FCD945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0F458F-2F5A-3855-B944-7BCD2F3AD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2D0729-261A-52A1-74D9-BBF96FC5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31EE-F657-F84C-B5FB-929DB6AE88AE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D20240-150E-B7F3-C811-C23B2323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D8321-BA51-22AD-A056-83DDDFC6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81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B9C79-D8D8-0686-5396-5CBBD3BB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72BC8-B010-1B03-389A-AAC806578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4447EB-06A8-667A-9F3D-B5C9D58F5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C4D35D-4A5F-8E48-8D03-4E91FCB4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0BD43-3B06-8349-A547-21DEC840F020}" type="datetime1">
              <a:rPr lang="fr-FR" smtClean="0"/>
              <a:t>14/06/2022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193BD7-4A45-2522-87AD-D9E765B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3A5766-81E8-38B6-0F38-7020435A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79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02DDF-A994-7F6E-23F0-5698668D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A5DABC-6BF5-AC82-A13B-7CF5EA4A8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4CFF56-16B2-0ED6-D113-52067C542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A92A-0A19-60C3-A2F2-D511F089A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ECF6EE-FAD1-F7A2-97F2-D25CD1DF4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9EA9B7-EB98-9423-3E26-337E1877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8EB1-0CEB-D94D-81DD-983C0365842B}" type="datetime1">
              <a:rPr lang="fr-FR" smtClean="0"/>
              <a:t>14/06/2022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51CD1B-DA95-6F8A-C476-7CC9F9E8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38415E-7AEE-CEA9-847D-8FDED77F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6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14A43C-7132-D45B-098F-6C74B4C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ED41B6-1A1A-E6E3-8DD0-44496269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6CE4-B2BD-F842-A223-3DC8F3D8072A}" type="datetime1">
              <a:rPr lang="fr-FR" smtClean="0"/>
              <a:t>14/06/2022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4DDC46-B0F9-5200-C7CA-01D21827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300A75-6095-AAB1-EC58-C39E1C1E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30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CC8933-95CD-220B-2750-DE2E9C03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C870-6EB2-314E-9770-41130EF93403}" type="datetime1">
              <a:rPr lang="fr-FR" smtClean="0"/>
              <a:t>14/06/2022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43922DE-30F8-B9D9-C39C-B8197FD7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C609DF-7641-559C-C2A6-96BC660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64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B04ED-C4C9-061C-A591-46850C65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914B8B-A3F5-F36A-9CD5-FD55E9DB7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AA77CA-0D13-46DB-B4B7-F7FD7C859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BAE01D-FB3D-6B72-C236-582F28D8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9C05-D2CD-BE43-BA1F-77E5345CDDCF}" type="datetime1">
              <a:rPr lang="fr-FR" smtClean="0"/>
              <a:t>14/06/2022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5B8773-62C7-A47F-8A75-9B3862CC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9C3A7F-0FB0-476C-7991-CF7A7D69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38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F4758-3B99-EF6A-9DBD-01FCCC20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7C1BE2D-073D-06E2-D0DB-5DF81D9002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9F4E86-5DF2-0F90-1D6B-5187ABF3B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626EFB-46A7-D96C-F06D-97F1DAF6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89FC-EE5D-8344-969B-1FF88C38D50C}" type="datetime1">
              <a:rPr lang="fr-FR" smtClean="0"/>
              <a:t>14/06/2022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DADC74-45D3-34C4-C2AF-1136C6F3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2C93AD-5027-9FE6-5BB4-5920C1CE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81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4FF628-ACCE-6231-ADAD-C09D14F5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19425A-F5F8-3959-9462-96139406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2A68EE-0C66-4A7C-DFFA-CB33CEB36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BCFA-67AB-D641-87BD-1B6043B2E453}" type="datetime1">
              <a:rPr lang="fr-FR" smtClean="0"/>
              <a:t>14/06/2022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E6A0B7-3DEB-C90C-B616-4CEF11FC5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8DCF6-EA5B-CF26-522A-0AEED9BD4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DB62D-C01E-0740-857A-D3F308D6D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12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tepubliquefrance.fr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534F71-43EC-AA6C-017E-75143EE59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fr-FR" sz="4800" b="1" dirty="0">
                <a:solidFill>
                  <a:srgbClr val="FFFFFF"/>
                </a:solidFill>
                <a:latin typeface=""/>
              </a:rPr>
              <a:t>Une application au service de la santé publique : </a:t>
            </a:r>
            <a:br>
              <a:rPr lang="fr-FR" sz="4800" b="1" dirty="0">
                <a:solidFill>
                  <a:srgbClr val="FFFFFF"/>
                </a:solidFill>
                <a:latin typeface=""/>
              </a:rPr>
            </a:br>
            <a:r>
              <a:rPr lang="fr-FR" sz="4800" b="1" dirty="0">
                <a:solidFill>
                  <a:srgbClr val="FFFFFF"/>
                </a:solidFill>
                <a:latin typeface=""/>
              </a:rPr>
              <a:t>le </a:t>
            </a:r>
            <a:r>
              <a:rPr lang="fr-FR" sz="4800" b="1" dirty="0">
                <a:solidFill>
                  <a:srgbClr val="00B050"/>
                </a:solidFill>
                <a:latin typeface=""/>
              </a:rPr>
              <a:t>Re</a:t>
            </a:r>
            <a:r>
              <a:rPr lang="fr-FR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ce</a:t>
            </a:r>
            <a:r>
              <a:rPr lang="fr-FR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"/>
              </a:rPr>
              <a:t>tte-</a:t>
            </a:r>
            <a:r>
              <a:rPr lang="fr-FR" sz="4800" b="1" dirty="0">
                <a:solidFill>
                  <a:schemeClr val="accent2"/>
                </a:solidFill>
                <a:latin typeface=""/>
              </a:rPr>
              <a:t>Sco</a:t>
            </a:r>
            <a:r>
              <a:rPr lang="fr-FR" sz="4800" b="1" dirty="0">
                <a:solidFill>
                  <a:srgbClr val="FF0000"/>
                </a:solidFill>
                <a:latin typeface=""/>
              </a:rPr>
              <a:t>re</a:t>
            </a:r>
            <a:endParaRPr lang="fr-FR" sz="4800" b="1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E993E1-CCD1-3D2B-436D-4DF4E78B2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fr-FR" dirty="0">
              <a:latin typeface=""/>
            </a:endParaRPr>
          </a:p>
          <a:p>
            <a:pPr algn="l"/>
            <a:r>
              <a:rPr lang="fr-FR" dirty="0">
                <a:latin typeface=""/>
              </a:rPr>
              <a:t>Présenté par </a:t>
            </a:r>
            <a:r>
              <a:rPr lang="fr-FR" i="1" dirty="0">
                <a:latin typeface=""/>
              </a:rPr>
              <a:t>Gabriel </a:t>
            </a:r>
            <a:r>
              <a:rPr lang="fr-FR" i="1" dirty="0" err="1">
                <a:latin typeface=""/>
              </a:rPr>
              <a:t>Chehade</a:t>
            </a:r>
            <a:endParaRPr lang="fr-FR" i="1" dirty="0">
              <a:latin typeface="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36637-5CE1-E79B-4032-B5972BB0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FDB62D-C01E-0740-857A-D3F308D6DE7A}" type="slidenum"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fr-F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0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90B4982-77F2-E276-7730-07E3045B1DAD}"/>
              </a:ext>
            </a:extLst>
          </p:cNvPr>
          <p:cNvGrpSpPr/>
          <p:nvPr/>
        </p:nvGrpSpPr>
        <p:grpSpPr>
          <a:xfrm>
            <a:off x="838199" y="1310628"/>
            <a:ext cx="5760000" cy="5099373"/>
            <a:chOff x="838199" y="1310628"/>
            <a:chExt cx="5760000" cy="509937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CAE0AAB-36DB-2900-F779-65690604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9" y="1772293"/>
              <a:ext cx="5760000" cy="463770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1926333-5574-878B-9D21-A072B7F6BADC}"/>
                </a:ext>
              </a:extLst>
            </p:cNvPr>
            <p:cNvSpPr txBox="1"/>
            <p:nvPr/>
          </p:nvSpPr>
          <p:spPr>
            <a:xfrm>
              <a:off x="1208063" y="1310628"/>
              <a:ext cx="5020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latin typeface=""/>
                </a:rPr>
                <a:t>Quantité de glucides pour 100g</a:t>
              </a:r>
              <a:endParaRPr lang="fr-FR" dirty="0">
                <a:latin typeface="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46E13E3-53B5-7FA6-7FFC-82060EB0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Valeurs</a:t>
            </a:r>
            <a:r>
              <a:rPr lang="en-US" sz="3600" b="1" kern="1200" dirty="0">
                <a:solidFill>
                  <a:schemeClr val="tx1"/>
                </a:solidFill>
                <a:latin typeface="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aberrantes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ECCF923-DF25-792A-2B50-307D759435D7}"/>
              </a:ext>
            </a:extLst>
          </p:cNvPr>
          <p:cNvSpPr/>
          <p:nvPr/>
        </p:nvSpPr>
        <p:spPr>
          <a:xfrm>
            <a:off x="3792963" y="3433044"/>
            <a:ext cx="2586818" cy="5004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FD51BE-F548-F7BC-7919-DF73D6CBDED4}"/>
              </a:ext>
            </a:extLst>
          </p:cNvPr>
          <p:cNvSpPr txBox="1"/>
          <p:nvPr/>
        </p:nvSpPr>
        <p:spPr>
          <a:xfrm>
            <a:off x="7356300" y="1772293"/>
            <a:ext cx="439332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"/>
              </a:rPr>
              <a:t>Valeurs aberrantes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Valeurs &gt; 100 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Calories &gt; 3800 kJ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Sucres &gt; glucides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Acides gras saturées &gt; lipides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B9A7EC-E93D-B984-C1F2-268EEFB5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10</a:t>
            </a:fld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39F2888-C4BA-A716-757C-474CD3A71D95}"/>
              </a:ext>
            </a:extLst>
          </p:cNvPr>
          <p:cNvCxnSpPr>
            <a:stCxn id="7" idx="2"/>
          </p:cNvCxnSpPr>
          <p:nvPr/>
        </p:nvCxnSpPr>
        <p:spPr>
          <a:xfrm>
            <a:off x="9552963" y="3890822"/>
            <a:ext cx="0" cy="946354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A90F60D-3B4A-2319-CA2B-2F152A905F98}"/>
              </a:ext>
            </a:extLst>
          </p:cNvPr>
          <p:cNvSpPr txBox="1"/>
          <p:nvPr/>
        </p:nvSpPr>
        <p:spPr>
          <a:xfrm>
            <a:off x="7134783" y="4851143"/>
            <a:ext cx="483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latin typeface=""/>
              </a:rPr>
              <a:t>Remplacement par des valeurs manquantes</a:t>
            </a:r>
          </a:p>
        </p:txBody>
      </p:sp>
    </p:spTree>
    <p:extLst>
      <p:ext uri="{BB962C8B-B14F-4D97-AF65-F5344CB8AC3E}">
        <p14:creationId xmlns:p14="http://schemas.microsoft.com/office/powerpoint/2010/main" val="27758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542D79-2B67-C561-A410-21419D4B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89FDEE-6375-FB97-EFE6-03922229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"/>
              </a:rPr>
              <a:t>Corrélations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89024A-C0A7-7478-6374-87E8839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45" y="905166"/>
            <a:ext cx="7088509" cy="59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3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8CECB-02CE-0111-A1E6-86A0005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4BB1580-5AFA-17F5-AFF2-B115BA42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Corrélations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C3E870-C6C2-B0FF-5174-F1D0A6F07F84}"/>
              </a:ext>
            </a:extLst>
          </p:cNvPr>
          <p:cNvSpPr txBox="1"/>
          <p:nvPr/>
        </p:nvSpPr>
        <p:spPr>
          <a:xfrm>
            <a:off x="7737231" y="1412466"/>
            <a:ext cx="4200211" cy="166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fr-FR" dirty="0">
                <a:latin typeface=""/>
              </a:rPr>
              <a:t>2 groupes :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fr-FR" dirty="0">
                <a:latin typeface=""/>
              </a:rPr>
              <a:t>Calories, lipides et acides gras</a:t>
            </a:r>
          </a:p>
          <a:p>
            <a:pPr marL="285750" indent="-285750" algn="l">
              <a:lnSpc>
                <a:spcPct val="200000"/>
              </a:lnSpc>
              <a:buFontTx/>
              <a:buChar char="-"/>
            </a:pPr>
            <a:r>
              <a:rPr lang="fr-FR" dirty="0">
                <a:latin typeface=""/>
              </a:rPr>
              <a:t>Glucides et sucres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2C4EEA-975D-BD8D-AAB4-0386FE3D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00000"/>
            <a:ext cx="6541924" cy="5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DEB5024-7A4A-5ACA-D809-A5B6DBDD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"/>
              </a:rPr>
              <a:t>Imputation des </a:t>
            </a:r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valeurs</a:t>
            </a:r>
            <a:r>
              <a:rPr lang="en-US" sz="3600" b="1" kern="1200" dirty="0">
                <a:solidFill>
                  <a:schemeClr val="tx1"/>
                </a:solidFill>
                <a:latin typeface="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manquantes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44ED1E-4F00-6D54-5344-972EE700B3E6}"/>
              </a:ext>
            </a:extLst>
          </p:cNvPr>
          <p:cNvSpPr txBox="1"/>
          <p:nvPr/>
        </p:nvSpPr>
        <p:spPr>
          <a:xfrm>
            <a:off x="696000" y="1230026"/>
            <a:ext cx="1080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Différentes stratégies en fonction des variables :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Fibre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Alcool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Nb d’additifs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Glucides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Sucres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Lipides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Calories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Acides gras</a:t>
            </a:r>
            <a:br>
              <a:rPr lang="fr-FR" dirty="0">
                <a:latin typeface=""/>
              </a:rPr>
            </a:br>
            <a:r>
              <a:rPr lang="fr-FR" dirty="0">
                <a:latin typeface=""/>
              </a:rPr>
              <a:t>saturées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Score nutritionnel, cholestérol et valeurs aberrantes : imputation par la </a:t>
            </a:r>
            <a:r>
              <a:rPr lang="fr-FR" b="1" dirty="0">
                <a:latin typeface=""/>
              </a:rPr>
              <a:t>médiane </a:t>
            </a:r>
            <a:r>
              <a:rPr lang="fr-FR" dirty="0">
                <a:latin typeface=""/>
              </a:rPr>
              <a:t>en fonction de la catégorie / groupe PNNS</a:t>
            </a:r>
            <a:endParaRPr lang="fr-FR" b="1" dirty="0">
              <a:latin typeface=""/>
            </a:endParaRP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AF354B5-876C-5FC1-BBD3-026485119352}"/>
              </a:ext>
            </a:extLst>
          </p:cNvPr>
          <p:cNvSpPr/>
          <p:nvPr/>
        </p:nvSpPr>
        <p:spPr>
          <a:xfrm>
            <a:off x="2391690" y="1764793"/>
            <a:ext cx="222422" cy="967376"/>
          </a:xfrm>
          <a:prstGeom prst="rightBrace">
            <a:avLst>
              <a:gd name="adj1" fmla="val 1877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1FFEB99D-0227-F34E-0B0B-6BF7A7CEA9FD}"/>
              </a:ext>
            </a:extLst>
          </p:cNvPr>
          <p:cNvSpPr/>
          <p:nvPr/>
        </p:nvSpPr>
        <p:spPr>
          <a:xfrm>
            <a:off x="2391690" y="3001274"/>
            <a:ext cx="222422" cy="642551"/>
          </a:xfrm>
          <a:prstGeom prst="rightBrace">
            <a:avLst>
              <a:gd name="adj1" fmla="val 20666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CA393930-C8C1-F205-F986-02C6CCBA16DA}"/>
              </a:ext>
            </a:extLst>
          </p:cNvPr>
          <p:cNvSpPr/>
          <p:nvPr/>
        </p:nvSpPr>
        <p:spPr>
          <a:xfrm>
            <a:off x="2391690" y="3907981"/>
            <a:ext cx="243017" cy="1288416"/>
          </a:xfrm>
          <a:prstGeom prst="rightBrace">
            <a:avLst>
              <a:gd name="adj1" fmla="val 22577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77899E-22FA-D495-BAB3-D857D7461EDA}"/>
              </a:ext>
            </a:extLst>
          </p:cNvPr>
          <p:cNvSpPr txBox="1"/>
          <p:nvPr/>
        </p:nvSpPr>
        <p:spPr>
          <a:xfrm>
            <a:off x="2733561" y="2063129"/>
            <a:ext cx="2607276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latin typeface=""/>
              </a:rPr>
              <a:t>Imputation par </a:t>
            </a:r>
            <a:r>
              <a:rPr lang="fr-FR" b="1" dirty="0">
                <a:latin typeface=""/>
              </a:rPr>
              <a:t>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25A0A3F-646D-19B6-6A05-30083999C83E}"/>
              </a:ext>
            </a:extLst>
          </p:cNvPr>
          <p:cNvSpPr txBox="1"/>
          <p:nvPr/>
        </p:nvSpPr>
        <p:spPr>
          <a:xfrm>
            <a:off x="2733561" y="3137883"/>
            <a:ext cx="642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latin typeface=""/>
              </a:rPr>
              <a:t>Imputation par </a:t>
            </a:r>
            <a:r>
              <a:rPr lang="fr-FR" b="1" dirty="0" err="1">
                <a:latin typeface=""/>
              </a:rPr>
              <a:t>IterativeImputer</a:t>
            </a:r>
            <a:r>
              <a:rPr lang="fr-FR" dirty="0">
                <a:latin typeface=""/>
              </a:rPr>
              <a:t> (variables corrélées)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A995FD-333E-11E5-DA16-22A94678A786}"/>
              </a:ext>
            </a:extLst>
          </p:cNvPr>
          <p:cNvSpPr txBox="1"/>
          <p:nvPr/>
        </p:nvSpPr>
        <p:spPr>
          <a:xfrm>
            <a:off x="2733561" y="4367523"/>
            <a:ext cx="642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latin typeface=""/>
              </a:rPr>
              <a:t>Imputation par </a:t>
            </a:r>
            <a:r>
              <a:rPr lang="fr-FR" b="1" dirty="0" err="1">
                <a:latin typeface=""/>
              </a:rPr>
              <a:t>IterativeImputer</a:t>
            </a:r>
            <a:r>
              <a:rPr lang="fr-FR" dirty="0">
                <a:latin typeface=""/>
              </a:rPr>
              <a:t> (variables corrélées)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BF3590-0A1A-05E1-ED34-6F8320E4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0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A332BDF-E1D6-3C51-2F2A-DE1E433B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73" y="1374659"/>
            <a:ext cx="10117853" cy="49816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3FC6F1-0F05-EF54-650D-5F6F521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"/>
              </a:rPr>
              <a:t>Exploration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CADE3A-7703-614E-9E51-B4CF5B7A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77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"/>
              </a:rPr>
              <a:t>Apports </a:t>
            </a:r>
            <a:r>
              <a:rPr lang="en-US" sz="3600" b="1" dirty="0" err="1">
                <a:latin typeface=""/>
              </a:rPr>
              <a:t>nutritionnels</a:t>
            </a:r>
            <a:endParaRPr lang="en-US" sz="4000" b="1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A981568-7E7C-6CFB-81B0-730A93138956}"/>
                  </a:ext>
                </a:extLst>
              </p:cNvPr>
              <p:cNvSpPr txBox="1"/>
              <p:nvPr/>
            </p:nvSpPr>
            <p:spPr>
              <a:xfrm>
                <a:off x="7299577" y="1431422"/>
                <a:ext cx="4287795" cy="166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fr-FR" dirty="0">
                    <a:latin typeface=""/>
                  </a:rPr>
                  <a:t>Plus de valeurs aberrantes :</a:t>
                </a:r>
              </a:p>
              <a:p>
                <a:pPr marL="285750" indent="-285750" algn="l">
                  <a:lnSpc>
                    <a:spcPct val="200000"/>
                  </a:lnSpc>
                  <a:buFontTx/>
                  <a:buChar char="-"/>
                </a:pPr>
                <a:r>
                  <a:rPr lang="fr-FR" dirty="0">
                    <a:latin typeface=""/>
                  </a:rPr>
                  <a:t>0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dirty="0">
                    <a:latin typeface=""/>
                  </a:rPr>
                  <a:t> Valeurs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dirty="0">
                    <a:latin typeface=""/>
                  </a:rPr>
                  <a:t> 100g (hors calories)</a:t>
                </a: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fr-FR" dirty="0">
                    <a:latin typeface=""/>
                  </a:rPr>
                  <a:t>0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dirty="0">
                    <a:latin typeface=""/>
                  </a:rPr>
                  <a:t> Calories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dirty="0">
                    <a:latin typeface=""/>
                  </a:rPr>
                  <a:t> 3800 kJ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A981568-7E7C-6CFB-81B0-730A9313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77" y="1431422"/>
                <a:ext cx="4287795" cy="1668342"/>
              </a:xfrm>
              <a:prstGeom prst="rect">
                <a:avLst/>
              </a:prstGeom>
              <a:blipFill>
                <a:blip r:embed="rId2"/>
                <a:stretch>
                  <a:fillRect l="-1180" b="-5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0EB8B4-0C3F-A5BF-AB50-B8597DB7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438515-F06D-AF88-D2C2-89FB19F2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31422"/>
            <a:ext cx="5760000" cy="46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"/>
              </a:rPr>
              <a:t>Variables </a:t>
            </a:r>
            <a:r>
              <a:rPr lang="en-US" sz="3600" b="1" dirty="0" err="1">
                <a:latin typeface=""/>
              </a:rPr>
              <a:t>Nutriscore</a:t>
            </a:r>
            <a:endParaRPr lang="en-US" sz="4000" b="1" dirty="0">
              <a:latin typeface="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05E7D10-8FBE-CF40-3B35-8F909BDC9548}"/>
              </a:ext>
            </a:extLst>
          </p:cNvPr>
          <p:cNvCxnSpPr>
            <a:cxnSpLocks/>
          </p:cNvCxnSpPr>
          <p:nvPr/>
        </p:nvCxnSpPr>
        <p:spPr>
          <a:xfrm flipH="1">
            <a:off x="6094800" y="1356535"/>
            <a:ext cx="2" cy="5040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353BBF18-C771-26B5-4240-183C2DE13B37}"/>
              </a:ext>
            </a:extLst>
          </p:cNvPr>
          <p:cNvSpPr txBox="1"/>
          <p:nvPr/>
        </p:nvSpPr>
        <p:spPr>
          <a:xfrm>
            <a:off x="1877400" y="1356535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Score nutritionnel (numérique)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35C0AD-B026-F3E8-5224-42BA6789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2" y="2099160"/>
            <a:ext cx="5040000" cy="40579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A43D038-5B35-FF59-A9B0-939A02FD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00" y="1725867"/>
            <a:ext cx="5040000" cy="480458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440248C-6486-9713-49A0-DD45F05AEDA5}"/>
              </a:ext>
            </a:extLst>
          </p:cNvPr>
          <p:cNvSpPr txBox="1"/>
          <p:nvPr/>
        </p:nvSpPr>
        <p:spPr>
          <a:xfrm>
            <a:off x="7972202" y="1356535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Nutri-Score</a:t>
            </a:r>
          </a:p>
          <a:p>
            <a:pPr algn="ctr"/>
            <a:r>
              <a:rPr lang="fr-FR" dirty="0">
                <a:latin typeface=""/>
              </a:rPr>
              <a:t>(littéral)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60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FEB8E6A-D9CB-8401-4B96-6A776EC8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7" y="900000"/>
            <a:ext cx="10789920" cy="58086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"/>
              </a:rPr>
              <a:t>Relation entre </a:t>
            </a:r>
            <a:r>
              <a:rPr lang="en-US" sz="3600" b="1" dirty="0" err="1">
                <a:latin typeface=""/>
              </a:rPr>
              <a:t>nutriscores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80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"/>
              </a:rPr>
              <a:t>Relation entre </a:t>
            </a:r>
            <a:r>
              <a:rPr lang="en-US" sz="3600" b="1" dirty="0" err="1">
                <a:latin typeface=""/>
              </a:rPr>
              <a:t>nutriscores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18</a:t>
            </a:fld>
            <a:endParaRPr lang="fr-FR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2F22330B-AA76-139B-659F-A9F560FD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03" y="900000"/>
            <a:ext cx="8491994" cy="54563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D3D073-FA81-9739-EA5F-6221627D3838}"/>
              </a:ext>
            </a:extLst>
          </p:cNvPr>
          <p:cNvSpPr txBox="1"/>
          <p:nvPr/>
        </p:nvSpPr>
        <p:spPr>
          <a:xfrm>
            <a:off x="1850003" y="6400413"/>
            <a:ext cx="2920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"/>
                <a:hlinkClick r:id="rId3"/>
              </a:rPr>
              <a:t>https://</a:t>
            </a:r>
            <a:r>
              <a:rPr lang="fr-FR" sz="1400" dirty="0" err="1">
                <a:latin typeface=""/>
                <a:hlinkClick r:id="rId3"/>
              </a:rPr>
              <a:t>www.santepubliquefrance.fr</a:t>
            </a:r>
            <a:endParaRPr lang="fr-FR" sz="2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3391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C2B834-F8EB-A01A-14E8-2836D4ED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19</a:t>
            </a:fld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27EB34F-7443-CDCB-1EDD-1A25F5348C48}"/>
              </a:ext>
            </a:extLst>
          </p:cNvPr>
          <p:cNvCxnSpPr>
            <a:cxnSpLocks/>
          </p:cNvCxnSpPr>
          <p:nvPr/>
        </p:nvCxnSpPr>
        <p:spPr>
          <a:xfrm>
            <a:off x="6096000" y="1389888"/>
            <a:ext cx="0" cy="37490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93F1232-6097-2E9C-2C5D-19615E5E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2" y="1719072"/>
            <a:ext cx="5781771" cy="3419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6892D5-9246-F0DB-3E44-465EFA10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08" y="1719072"/>
            <a:ext cx="5781770" cy="34198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E05CF1E-286E-06F2-0CF0-D0458404E33F}"/>
              </a:ext>
            </a:extLst>
          </p:cNvPr>
          <p:cNvSpPr txBox="1"/>
          <p:nvPr/>
        </p:nvSpPr>
        <p:spPr>
          <a:xfrm>
            <a:off x="1566596" y="1318962"/>
            <a:ext cx="293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"/>
              </a:rPr>
              <a:t>Aliments Solides</a:t>
            </a:r>
            <a:endParaRPr lang="fr-FR" b="1" dirty="0">
              <a:latin typeface="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AAF05C-898B-EBBB-A259-DFF13DD0C315}"/>
              </a:ext>
            </a:extLst>
          </p:cNvPr>
          <p:cNvSpPr txBox="1"/>
          <p:nvPr/>
        </p:nvSpPr>
        <p:spPr>
          <a:xfrm>
            <a:off x="7690183" y="1318962"/>
            <a:ext cx="293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"/>
              </a:rPr>
              <a:t>Boissons</a:t>
            </a:r>
            <a:endParaRPr lang="fr-FR" b="1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8357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41D5-6691-09AE-726A-C5529F40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2732BE-19B0-D928-55C7-F472A67E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8844"/>
            <a:ext cx="1219200" cy="8382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5C15830-5E0A-AB26-EA65-1028B9C9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10" y="1145048"/>
            <a:ext cx="1111996" cy="111199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CC9A90-4D44-720B-14FC-4C9C7498BFAB}"/>
              </a:ext>
            </a:extLst>
          </p:cNvPr>
          <p:cNvSpPr txBox="1"/>
          <p:nvPr/>
        </p:nvSpPr>
        <p:spPr>
          <a:xfrm>
            <a:off x="228600" y="96926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1 œuf</a:t>
            </a:r>
            <a:endParaRPr lang="fr-FR" dirty="0">
              <a:latin typeface="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9FBEC58-08EB-A381-BA12-4897266F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09" y="2257044"/>
            <a:ext cx="829782" cy="432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50949E-7EC8-ECF3-A234-89FF12A997F5}"/>
              </a:ext>
            </a:extLst>
          </p:cNvPr>
          <p:cNvSpPr txBox="1"/>
          <p:nvPr/>
        </p:nvSpPr>
        <p:spPr>
          <a:xfrm>
            <a:off x="1975104" y="969264"/>
            <a:ext cx="212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Beurre doux (85g)</a:t>
            </a:r>
            <a:endParaRPr lang="fr-FR" sz="1600" dirty="0">
              <a:latin typeface="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BC11816-9395-179E-5C0C-3B15E38DC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17" y="2257044"/>
            <a:ext cx="829782" cy="432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62E48ED-5F91-E3B1-E97E-CE471D0D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30" y="2257044"/>
            <a:ext cx="829782" cy="4320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1BB7835-0DE2-D3D6-A97F-312141F7E197}"/>
              </a:ext>
            </a:extLst>
          </p:cNvPr>
          <p:cNvSpPr txBox="1"/>
          <p:nvPr/>
        </p:nvSpPr>
        <p:spPr>
          <a:xfrm>
            <a:off x="3970389" y="969264"/>
            <a:ext cx="2523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Pépites de chocolat (100g)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3BF88E2-4CD1-79AD-9B86-B6828D42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29" y="1306469"/>
            <a:ext cx="913784" cy="91378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F6BF712-650A-5A3D-6DA0-E1A8183FA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00" y="1540060"/>
            <a:ext cx="4500000" cy="3000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8456A62-0A22-2D63-82D8-91678CE8C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909" y="4622356"/>
            <a:ext cx="2034581" cy="1080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4AD0D0-CDE5-E2BB-8C24-D596FDAE3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222" y="3445764"/>
            <a:ext cx="545955" cy="73282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EC65F29A-3E7D-459C-F696-8320ABF8AAFC}"/>
              </a:ext>
            </a:extLst>
          </p:cNvPr>
          <p:cNvSpPr txBox="1"/>
          <p:nvPr/>
        </p:nvSpPr>
        <p:spPr>
          <a:xfrm>
            <a:off x="51816" y="2922544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Levure chimique (1 c à café)</a:t>
            </a:r>
            <a:endParaRPr lang="fr-FR" sz="1600" dirty="0">
              <a:latin typeface="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39D0574-1B8D-3B22-6106-40D21C474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3313" y="3411188"/>
            <a:ext cx="851414" cy="851414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F22128E6-572B-E795-9B90-2F9645688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5801" y="4202485"/>
            <a:ext cx="829782" cy="4320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4AC7458-180F-D0B9-9266-160E2EF322D2}"/>
              </a:ext>
            </a:extLst>
          </p:cNvPr>
          <p:cNvSpPr txBox="1"/>
          <p:nvPr/>
        </p:nvSpPr>
        <p:spPr>
          <a:xfrm>
            <a:off x="2244308" y="2922544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Sucre en poudre (85g)</a:t>
            </a:r>
            <a:endParaRPr lang="fr-FR" sz="1600" dirty="0">
              <a:latin typeface="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D7DFB2FD-1B83-2420-D5C3-54E9A4282C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0805" y="3440841"/>
            <a:ext cx="763031" cy="76303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2BA47E6-8BD2-177C-2C44-B1E5491E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30" y="4202485"/>
            <a:ext cx="829782" cy="432000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CBE0742-9934-3F31-0CA4-525C48EEA073}"/>
              </a:ext>
            </a:extLst>
          </p:cNvPr>
          <p:cNvSpPr txBox="1"/>
          <p:nvPr/>
        </p:nvSpPr>
        <p:spPr>
          <a:xfrm>
            <a:off x="4450401" y="2919008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Farine de blé (150g)</a:t>
            </a:r>
            <a:endParaRPr lang="fr-FR" sz="1600" dirty="0">
              <a:latin typeface="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EBE8155-F06F-C514-CE4B-471FB85E4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431" y="6264805"/>
            <a:ext cx="829782" cy="432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5AF5EB2-8FA5-9083-14AD-14EA94FA32C4}"/>
              </a:ext>
            </a:extLst>
          </p:cNvPr>
          <p:cNvSpPr txBox="1"/>
          <p:nvPr/>
        </p:nvSpPr>
        <p:spPr>
          <a:xfrm>
            <a:off x="1111937" y="4962411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Sucre vanillé (1 sachet)</a:t>
            </a:r>
            <a:endParaRPr lang="fr-FR" sz="1600" dirty="0">
              <a:latin typeface="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59B27D-E4AB-3F4F-016D-47DB6B0D9E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9011" y="5485631"/>
            <a:ext cx="798620" cy="7986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B8E39D-8295-A6BC-74FB-6A6FA85B0D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308" y="4202485"/>
            <a:ext cx="829782" cy="4320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28E8F70B-D6EF-6253-328B-B9C3AEB73B8D}"/>
              </a:ext>
            </a:extLst>
          </p:cNvPr>
          <p:cNvSpPr txBox="1"/>
          <p:nvPr/>
        </p:nvSpPr>
        <p:spPr>
          <a:xfrm>
            <a:off x="3309546" y="5018221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Sel (</a:t>
            </a:r>
            <a:r>
              <a:rPr lang="fr-FR" sz="1050" dirty="0">
                <a:latin typeface=""/>
              </a:rPr>
              <a:t>1/2</a:t>
            </a:r>
            <a:r>
              <a:rPr lang="fr-FR" sz="1400" dirty="0">
                <a:latin typeface=""/>
              </a:rPr>
              <a:t> c à café)</a:t>
            </a:r>
            <a:endParaRPr lang="fr-FR" sz="1600" dirty="0">
              <a:latin typeface="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422BF9F7-E31A-B09A-3354-C270733FFD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5067" y="6264805"/>
            <a:ext cx="829782" cy="43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09C81-1B86-185D-8D85-7A7340113A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7202" y="5375632"/>
            <a:ext cx="798619" cy="79861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C1D2BB-EADA-DE34-F7FC-88A4E0DB4F00}"/>
              </a:ext>
            </a:extLst>
          </p:cNvPr>
          <p:cNvSpPr txBox="1"/>
          <p:nvPr/>
        </p:nvSpPr>
        <p:spPr>
          <a:xfrm>
            <a:off x="1511797" y="343716"/>
            <a:ext cx="304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"/>
              </a:rPr>
              <a:t>Liste des ingrédients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C9B7FEC-36D7-77CB-DB43-1196399F004E}"/>
              </a:ext>
            </a:extLst>
          </p:cNvPr>
          <p:cNvSpPr txBox="1"/>
          <p:nvPr/>
        </p:nvSpPr>
        <p:spPr>
          <a:xfrm>
            <a:off x="8189389" y="340943"/>
            <a:ext cx="304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"/>
              </a:rPr>
              <a:t>Résultat de la recette</a:t>
            </a:r>
          </a:p>
        </p:txBody>
      </p:sp>
    </p:spTree>
    <p:extLst>
      <p:ext uri="{BB962C8B-B14F-4D97-AF65-F5344CB8AC3E}">
        <p14:creationId xmlns:p14="http://schemas.microsoft.com/office/powerpoint/2010/main" val="48944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"/>
              </a:rPr>
              <a:t>Analyse</a:t>
            </a:r>
            <a:r>
              <a:rPr lang="en-US" sz="3600" b="1" dirty="0">
                <a:latin typeface=""/>
              </a:rPr>
              <a:t> de la Variance (ANOVA)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86B0583-395F-B6CB-86C9-8BD48B07E365}"/>
                  </a:ext>
                </a:extLst>
              </p:cNvPr>
              <p:cNvSpPr txBox="1"/>
              <p:nvPr/>
            </p:nvSpPr>
            <p:spPr>
              <a:xfrm>
                <a:off x="4664960" y="1243041"/>
                <a:ext cx="2862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>
                    <a:latin typeface=""/>
                  </a:rPr>
                  <a:t>Matrice 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dirty="0" err="1">
                  <a:latin typeface="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86B0583-395F-B6CB-86C9-8BD48B07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960" y="1243041"/>
                <a:ext cx="2862072" cy="461665"/>
              </a:xfrm>
              <a:prstGeom prst="rect">
                <a:avLst/>
              </a:prstGeom>
              <a:blipFill>
                <a:blip r:embed="rId3"/>
                <a:stretch>
                  <a:fillRect t="-7895" b="-23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A0054147-2DF6-75AF-E409-5A5395D1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15" y="2047748"/>
            <a:ext cx="10075166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"/>
              </a:rPr>
              <a:t>Analyse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en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Composantes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Principales</a:t>
            </a:r>
            <a:r>
              <a:rPr lang="en-US" sz="3600" b="1" dirty="0">
                <a:latin typeface=""/>
              </a:rPr>
              <a:t> (ACP)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5528B6-9A7B-BE3F-D070-4F9DACAE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94" y="1401737"/>
            <a:ext cx="6210611" cy="46502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857E47-AED2-CB85-E279-2ACF438E7E91}"/>
              </a:ext>
            </a:extLst>
          </p:cNvPr>
          <p:cNvSpPr/>
          <p:nvPr/>
        </p:nvSpPr>
        <p:spPr>
          <a:xfrm>
            <a:off x="4425696" y="1204380"/>
            <a:ext cx="4184904" cy="59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"/>
              </a:rPr>
              <a:t>Éboulis des valeurs propres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3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1DAD7AC-53C4-E81E-6B15-E734C30B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29" y="1665550"/>
            <a:ext cx="7854134" cy="46908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"/>
              </a:rPr>
              <a:t>Analyse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en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Composantes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Principales</a:t>
            </a:r>
            <a:r>
              <a:rPr lang="en-US" sz="3600" b="1" dirty="0">
                <a:latin typeface=""/>
              </a:rPr>
              <a:t> (ACP)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B0583-395F-B6CB-86C9-8BD48B07E365}"/>
              </a:ext>
            </a:extLst>
          </p:cNvPr>
          <p:cNvSpPr txBox="1"/>
          <p:nvPr/>
        </p:nvSpPr>
        <p:spPr>
          <a:xfrm>
            <a:off x="4304532" y="1053938"/>
            <a:ext cx="358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"/>
              </a:rPr>
              <a:t>Matrice des corrélations</a:t>
            </a:r>
            <a:endParaRPr lang="fr-FR" dirty="0">
              <a:latin typeface="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288602-2CF4-5B46-AA60-50D4CF6FFC5E}"/>
              </a:ext>
            </a:extLst>
          </p:cNvPr>
          <p:cNvSpPr/>
          <p:nvPr/>
        </p:nvSpPr>
        <p:spPr>
          <a:xfrm>
            <a:off x="3694176" y="1665550"/>
            <a:ext cx="1088136" cy="1580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6550E1-DEE8-1297-5B92-BB68E9FAF98D}"/>
              </a:ext>
            </a:extLst>
          </p:cNvPr>
          <p:cNvSpPr/>
          <p:nvPr/>
        </p:nvSpPr>
        <p:spPr>
          <a:xfrm>
            <a:off x="4626864" y="3090672"/>
            <a:ext cx="1005840" cy="859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CF7CD-8DA0-99B3-BAB6-D930DD89B25F}"/>
              </a:ext>
            </a:extLst>
          </p:cNvPr>
          <p:cNvSpPr/>
          <p:nvPr/>
        </p:nvSpPr>
        <p:spPr>
          <a:xfrm>
            <a:off x="5495544" y="3813048"/>
            <a:ext cx="1014984" cy="832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63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C8469-A0E4-0557-4832-B58C21E4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5" y="581891"/>
            <a:ext cx="396303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"/>
              </a:rPr>
              <a:t>Conclusion :</a:t>
            </a:r>
            <a:br>
              <a:rPr lang="en-US" sz="4800" b="1" kern="1200" dirty="0">
                <a:solidFill>
                  <a:schemeClr val="tx1"/>
                </a:solidFill>
                <a:latin typeface=""/>
              </a:rPr>
            </a:br>
            <a:br>
              <a:rPr lang="en-US" sz="4800" b="1" kern="1200" dirty="0">
                <a:solidFill>
                  <a:schemeClr val="tx1"/>
                </a:solidFill>
                <a:latin typeface=""/>
              </a:rPr>
            </a:br>
            <a:r>
              <a:rPr lang="en-US" sz="4800" b="1" kern="1200" dirty="0" err="1">
                <a:solidFill>
                  <a:schemeClr val="tx1"/>
                </a:solidFill>
                <a:latin typeface=""/>
              </a:rPr>
              <a:t>Faisabilité</a:t>
            </a:r>
            <a:r>
              <a:rPr lang="en-US" sz="4800" b="1" kern="1200" dirty="0">
                <a:solidFill>
                  <a:schemeClr val="tx1"/>
                </a:solidFill>
                <a:latin typeface=""/>
              </a:rPr>
              <a:t> de </a:t>
            </a:r>
            <a:r>
              <a:rPr lang="en-US" sz="4800" b="1" kern="1200" dirty="0" err="1">
                <a:solidFill>
                  <a:schemeClr val="tx1"/>
                </a:solidFill>
                <a:latin typeface=""/>
              </a:rPr>
              <a:t>l’application</a:t>
            </a:r>
            <a:endParaRPr lang="en-US" sz="4800" b="1" kern="12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15C1C8-B77F-67C5-6BC5-050D875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FDB62D-C01E-0740-857A-D3F308D6DE7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34C93AF-0095-C9F7-7D86-16C93456510B}"/>
              </a:ext>
            </a:extLst>
          </p:cNvPr>
          <p:cNvSpPr/>
          <p:nvPr/>
        </p:nvSpPr>
        <p:spPr>
          <a:xfrm>
            <a:off x="6735278" y="633845"/>
            <a:ext cx="2651760" cy="5460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7D999B4-A339-8B3C-3982-01A642F26F72}"/>
              </a:ext>
            </a:extLst>
          </p:cNvPr>
          <p:cNvSpPr/>
          <p:nvPr/>
        </p:nvSpPr>
        <p:spPr>
          <a:xfrm>
            <a:off x="6880155" y="813816"/>
            <a:ext cx="2362006" cy="4956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3416CD-180A-7C51-69A4-B6BE5180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947" y="923544"/>
            <a:ext cx="2250422" cy="127148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C6C014-3305-3D01-EF53-742D45B76AC9}"/>
              </a:ext>
            </a:extLst>
          </p:cNvPr>
          <p:cNvSpPr txBox="1"/>
          <p:nvPr/>
        </p:nvSpPr>
        <p:spPr>
          <a:xfrm>
            <a:off x="6880155" y="2763754"/>
            <a:ext cx="2362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B050"/>
                </a:solidFill>
                <a:latin typeface=""/>
              </a:rPr>
              <a:t>RE</a:t>
            </a:r>
            <a:r>
              <a:rPr lang="fr-F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CE</a:t>
            </a:r>
            <a:r>
              <a:rPr lang="fr-F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"/>
              </a:rPr>
              <a:t>TTE-</a:t>
            </a:r>
            <a:r>
              <a:rPr lang="fr-FR" sz="3600" b="1" dirty="0">
                <a:solidFill>
                  <a:schemeClr val="accent2"/>
                </a:solidFill>
                <a:latin typeface=""/>
              </a:rPr>
              <a:t>SCO</a:t>
            </a:r>
            <a:r>
              <a:rPr lang="fr-FR" sz="3600" b="1" dirty="0">
                <a:solidFill>
                  <a:srgbClr val="FF0000"/>
                </a:solidFill>
                <a:latin typeface=""/>
              </a:rPr>
              <a:t>RE</a:t>
            </a:r>
            <a:endParaRPr lang="fr-FR" sz="3600" dirty="0">
              <a:latin typeface="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B67B723-8601-73DC-F29D-9FF7852165F7}"/>
              </a:ext>
            </a:extLst>
          </p:cNvPr>
          <p:cNvSpPr/>
          <p:nvPr/>
        </p:nvSpPr>
        <p:spPr>
          <a:xfrm>
            <a:off x="7610054" y="5860440"/>
            <a:ext cx="902208" cy="137160"/>
          </a:xfrm>
          <a:prstGeom prst="roundRect">
            <a:avLst>
              <a:gd name="adj" fmla="val 5000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18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2941D5-6691-09AE-726A-C5529F40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24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3BA299F-5E8D-070D-F599-726A6675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latin typeface=""/>
              </a:rPr>
              <a:t>Le Recette-Score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92732BE-19B0-D928-55C7-F472A67E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8844"/>
            <a:ext cx="1219200" cy="8382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5C15830-5E0A-AB26-EA65-1028B9C9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10" y="1145048"/>
            <a:ext cx="1111996" cy="111199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CC9A90-4D44-720B-14FC-4C9C7498BFAB}"/>
              </a:ext>
            </a:extLst>
          </p:cNvPr>
          <p:cNvSpPr txBox="1"/>
          <p:nvPr/>
        </p:nvSpPr>
        <p:spPr>
          <a:xfrm>
            <a:off x="228600" y="96926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1 œuf</a:t>
            </a:r>
            <a:endParaRPr lang="fr-FR" dirty="0">
              <a:latin typeface="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9FBEC58-08EB-A381-BA12-4897266F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09" y="2257044"/>
            <a:ext cx="829782" cy="432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50949E-7EC8-ECF3-A234-89FF12A997F5}"/>
              </a:ext>
            </a:extLst>
          </p:cNvPr>
          <p:cNvSpPr txBox="1"/>
          <p:nvPr/>
        </p:nvSpPr>
        <p:spPr>
          <a:xfrm>
            <a:off x="1975104" y="969264"/>
            <a:ext cx="212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Beurre doux (85g)</a:t>
            </a:r>
            <a:endParaRPr lang="fr-FR" sz="1600" dirty="0">
              <a:latin typeface="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BC11816-9395-179E-5C0C-3B15E38DC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17" y="2257044"/>
            <a:ext cx="829782" cy="432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62E48ED-5F91-E3B1-E97E-CE471D0D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30" y="2257044"/>
            <a:ext cx="829782" cy="4320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1BB7835-0DE2-D3D6-A97F-312141F7E197}"/>
              </a:ext>
            </a:extLst>
          </p:cNvPr>
          <p:cNvSpPr txBox="1"/>
          <p:nvPr/>
        </p:nvSpPr>
        <p:spPr>
          <a:xfrm>
            <a:off x="3970389" y="969264"/>
            <a:ext cx="2523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Pépites de chocolat (100g)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3BF88E2-4CD1-79AD-9B86-B6828D42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429" y="1306469"/>
            <a:ext cx="913784" cy="91378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F6BF712-650A-5A3D-6DA0-E1A8183FA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400" y="1540060"/>
            <a:ext cx="4500000" cy="3000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4AD0D0-CDE5-E2BB-8C24-D596FDAE3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22" y="3445764"/>
            <a:ext cx="545955" cy="73282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EC65F29A-3E7D-459C-F696-8320ABF8AAFC}"/>
              </a:ext>
            </a:extLst>
          </p:cNvPr>
          <p:cNvSpPr txBox="1"/>
          <p:nvPr/>
        </p:nvSpPr>
        <p:spPr>
          <a:xfrm>
            <a:off x="51816" y="2922544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Levure chimique (1 c à café)</a:t>
            </a:r>
            <a:endParaRPr lang="fr-FR" sz="1600" dirty="0">
              <a:latin typeface="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39D0574-1B8D-3B22-6106-40D21C474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313" y="3411188"/>
            <a:ext cx="851414" cy="851414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F22128E6-572B-E795-9B90-2F9645688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5801" y="4202485"/>
            <a:ext cx="829782" cy="4320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4AC7458-180F-D0B9-9266-160E2EF322D2}"/>
              </a:ext>
            </a:extLst>
          </p:cNvPr>
          <p:cNvSpPr txBox="1"/>
          <p:nvPr/>
        </p:nvSpPr>
        <p:spPr>
          <a:xfrm>
            <a:off x="2244308" y="2922544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Sucre en poudre (85g)</a:t>
            </a:r>
            <a:endParaRPr lang="fr-FR" sz="1600" dirty="0">
              <a:latin typeface="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D7DFB2FD-1B83-2420-D5C3-54E9A4282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0805" y="3440841"/>
            <a:ext cx="763031" cy="76303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2BA47E6-8BD2-177C-2C44-B1E5491E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30" y="4202485"/>
            <a:ext cx="829782" cy="432000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CBE0742-9934-3F31-0CA4-525C48EEA073}"/>
              </a:ext>
            </a:extLst>
          </p:cNvPr>
          <p:cNvSpPr txBox="1"/>
          <p:nvPr/>
        </p:nvSpPr>
        <p:spPr>
          <a:xfrm>
            <a:off x="4450401" y="2919008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Farine de blé (150g)</a:t>
            </a:r>
            <a:endParaRPr lang="fr-FR" sz="1600" dirty="0">
              <a:latin typeface="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EBE8155-F06F-C514-CE4B-471FB85E4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431" y="6264805"/>
            <a:ext cx="829782" cy="432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5AF5EB2-8FA5-9083-14AD-14EA94FA32C4}"/>
              </a:ext>
            </a:extLst>
          </p:cNvPr>
          <p:cNvSpPr txBox="1"/>
          <p:nvPr/>
        </p:nvSpPr>
        <p:spPr>
          <a:xfrm>
            <a:off x="1111937" y="4962411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Sucre vanillé (1 sachet)</a:t>
            </a:r>
            <a:endParaRPr lang="fr-FR" sz="1600" dirty="0">
              <a:latin typeface="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59B27D-E4AB-3F4F-016D-47DB6B0D9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9011" y="5485631"/>
            <a:ext cx="798620" cy="7986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B8E39D-8295-A6BC-74FB-6A6FA85B0D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308" y="4202485"/>
            <a:ext cx="829782" cy="4320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28E8F70B-D6EF-6253-328B-B9C3AEB73B8D}"/>
              </a:ext>
            </a:extLst>
          </p:cNvPr>
          <p:cNvSpPr txBox="1"/>
          <p:nvPr/>
        </p:nvSpPr>
        <p:spPr>
          <a:xfrm>
            <a:off x="3309546" y="5018221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"/>
              </a:rPr>
              <a:t>Sel (</a:t>
            </a:r>
            <a:r>
              <a:rPr lang="fr-FR" sz="1050" dirty="0">
                <a:latin typeface=""/>
              </a:rPr>
              <a:t>1/2</a:t>
            </a:r>
            <a:r>
              <a:rPr lang="fr-FR" sz="1400" dirty="0">
                <a:latin typeface=""/>
              </a:rPr>
              <a:t> c à café)</a:t>
            </a:r>
            <a:endParaRPr lang="fr-FR" sz="1600" dirty="0">
              <a:latin typeface="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422BF9F7-E31A-B09A-3354-C270733FFD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5067" y="6264805"/>
            <a:ext cx="829782" cy="43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209C81-1B86-185D-8D85-7A7340113A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7202" y="5375632"/>
            <a:ext cx="798619" cy="79861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4293B53-6BBA-5849-AA30-D70C7E9EED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4971" y="4622356"/>
            <a:ext cx="2074455" cy="108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3C815A-C811-D0B3-44AC-C21CBE146606}"/>
              </a:ext>
            </a:extLst>
          </p:cNvPr>
          <p:cNvSpPr txBox="1"/>
          <p:nvPr/>
        </p:nvSpPr>
        <p:spPr>
          <a:xfrm>
            <a:off x="8485412" y="5784652"/>
            <a:ext cx="299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Score nutritionnel : 8.9</a:t>
            </a:r>
          </a:p>
        </p:txBody>
      </p:sp>
    </p:spTree>
    <p:extLst>
      <p:ext uri="{BB962C8B-B14F-4D97-AF65-F5344CB8AC3E}">
        <p14:creationId xmlns:p14="http://schemas.microsoft.com/office/powerpoint/2010/main" val="137634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78F97-87A3-E84D-DFE4-AE9FE186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00B050"/>
                </a:solidFill>
                <a:latin typeface=""/>
              </a:rPr>
              <a:t>MERCI</a:t>
            </a:r>
            <a:r>
              <a:rPr lang="fr-FR" b="1" dirty="0">
                <a:latin typeface=""/>
              </a:rPr>
              <a:t>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"/>
              </a:rPr>
              <a:t>BEACOUP</a:t>
            </a:r>
            <a:r>
              <a:rPr lang="fr-FR" b="1" dirty="0">
                <a:latin typeface=""/>
              </a:rPr>
              <a:t>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"/>
              </a:rPr>
              <a:t>POUR</a:t>
            </a:r>
            <a:r>
              <a:rPr lang="fr-FR" b="1" dirty="0">
                <a:latin typeface=""/>
              </a:rPr>
              <a:t> </a:t>
            </a:r>
            <a:r>
              <a:rPr lang="fr-FR" b="1" dirty="0">
                <a:solidFill>
                  <a:schemeClr val="accent2"/>
                </a:solidFill>
                <a:latin typeface=""/>
              </a:rPr>
              <a:t>VOTRE</a:t>
            </a:r>
            <a:r>
              <a:rPr lang="fr-FR" b="1" dirty="0">
                <a:latin typeface=""/>
              </a:rPr>
              <a:t> </a:t>
            </a:r>
            <a:r>
              <a:rPr lang="fr-FR" b="1" dirty="0">
                <a:solidFill>
                  <a:srgbClr val="FF0000"/>
                </a:solidFill>
                <a:latin typeface=""/>
              </a:rPr>
              <a:t>ATTENTION</a:t>
            </a:r>
            <a:br>
              <a:rPr lang="fr-FR" b="1" dirty="0">
                <a:latin typeface=""/>
              </a:rPr>
            </a:br>
            <a:endParaRPr lang="fr-FR" b="1" dirty="0">
              <a:latin typeface="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9FE7DF-6A6A-CBE2-080C-FE6E86E2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47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"/>
              </a:rPr>
              <a:t>Répartition</a:t>
            </a:r>
            <a:r>
              <a:rPr lang="en-US" sz="3600" b="1" dirty="0">
                <a:latin typeface=""/>
              </a:rPr>
              <a:t> du </a:t>
            </a:r>
            <a:r>
              <a:rPr lang="en-US" sz="3600" b="1" dirty="0" err="1">
                <a:latin typeface=""/>
              </a:rPr>
              <a:t>nutriscore</a:t>
            </a:r>
            <a:endParaRPr lang="en-US" sz="4000" b="1" dirty="0">
              <a:latin typeface="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F1BEB4-4387-0BF7-3392-F4D9707C335C}"/>
              </a:ext>
            </a:extLst>
          </p:cNvPr>
          <p:cNvCxnSpPr>
            <a:cxnSpLocks/>
          </p:cNvCxnSpPr>
          <p:nvPr/>
        </p:nvCxnSpPr>
        <p:spPr>
          <a:xfrm flipH="1">
            <a:off x="6095998" y="1523999"/>
            <a:ext cx="2" cy="500036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D6697BC-FC9A-E7DF-C074-1A501019AC69}"/>
              </a:ext>
            </a:extLst>
          </p:cNvPr>
          <p:cNvSpPr txBox="1"/>
          <p:nvPr/>
        </p:nvSpPr>
        <p:spPr>
          <a:xfrm>
            <a:off x="1902939" y="1523999"/>
            <a:ext cx="245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"/>
              </a:rPr>
              <a:t>Avant imputation</a:t>
            </a:r>
            <a:endParaRPr lang="fr-FR" b="1" dirty="0">
              <a:latin typeface="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701535-8A24-E47D-7DAE-6CFA24358DAF}"/>
              </a:ext>
            </a:extLst>
          </p:cNvPr>
          <p:cNvSpPr txBox="1"/>
          <p:nvPr/>
        </p:nvSpPr>
        <p:spPr>
          <a:xfrm>
            <a:off x="7830082" y="1523999"/>
            <a:ext cx="245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"/>
              </a:rPr>
              <a:t>Après imputation</a:t>
            </a:r>
            <a:endParaRPr lang="fr-FR" b="1" dirty="0">
              <a:latin typeface="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405B5E4-C5C0-5ECE-CF4B-031D5E5F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3" y="2024368"/>
            <a:ext cx="4720490" cy="450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0AECFC-D258-8933-9B8F-14DBC884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27" y="2024368"/>
            <a:ext cx="4720490" cy="450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0C7DA5-EF46-9612-6EB0-F3C1E432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044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8CECB-02CE-0111-A1E6-86A0005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4BB1580-5AFA-17F5-AFF2-B115BA42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Corrélations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0BA31C-93CB-C844-1B9B-50D3B990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03" y="900000"/>
            <a:ext cx="6541793" cy="59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8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52423-A0B6-0F15-CF68-E72A05AD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08365781-BDC2-2C14-BE7C-08EA0AA6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" y="982887"/>
            <a:ext cx="5819386" cy="3557202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0A298650-DE85-6942-F620-328AE2B0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42" y="982887"/>
            <a:ext cx="5084284" cy="35572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292B4F3-B75B-D160-741D-6DB0EA0778B7}"/>
              </a:ext>
            </a:extLst>
          </p:cNvPr>
          <p:cNvSpPr txBox="1"/>
          <p:nvPr/>
        </p:nvSpPr>
        <p:spPr>
          <a:xfrm>
            <a:off x="1937910" y="305806"/>
            <a:ext cx="221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Points négatifs (N)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897514-005A-117D-C700-7E28EAF8C62F}"/>
              </a:ext>
            </a:extLst>
          </p:cNvPr>
          <p:cNvSpPr txBox="1"/>
          <p:nvPr/>
        </p:nvSpPr>
        <p:spPr>
          <a:xfrm>
            <a:off x="8040278" y="305806"/>
            <a:ext cx="221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"/>
              </a:rPr>
              <a:t>Points positifs (P)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ED0192-4C72-7554-5D3F-B24A46AECEE9}"/>
              </a:ext>
            </a:extLst>
          </p:cNvPr>
          <p:cNvSpPr txBox="1"/>
          <p:nvPr/>
        </p:nvSpPr>
        <p:spPr>
          <a:xfrm>
            <a:off x="4413504" y="4986554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"/>
              </a:rPr>
              <a:t>SCORE = </a:t>
            </a:r>
            <a:r>
              <a:rPr lang="fr-FR" sz="2400" dirty="0">
                <a:solidFill>
                  <a:srgbClr val="FF0000"/>
                </a:solidFill>
                <a:latin typeface=""/>
              </a:rPr>
              <a:t>N</a:t>
            </a:r>
            <a:r>
              <a:rPr lang="fr-FR" sz="2400" dirty="0">
                <a:latin typeface=""/>
              </a:rPr>
              <a:t> - </a:t>
            </a:r>
            <a:r>
              <a:rPr lang="fr-FR" sz="2400" dirty="0">
                <a:solidFill>
                  <a:srgbClr val="00B050"/>
                </a:solidFill>
                <a:latin typeface=""/>
              </a:rPr>
              <a:t>P</a:t>
            </a:r>
            <a:endParaRPr lang="fr-FR" sz="2000" dirty="0">
              <a:solidFill>
                <a:srgbClr val="00B05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6743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05819E-624C-1BE1-3848-E073404019DA}"/>
              </a:ext>
            </a:extLst>
          </p:cNvPr>
          <p:cNvSpPr txBox="1">
            <a:spLocks/>
          </p:cNvSpPr>
          <p:nvPr/>
        </p:nvSpPr>
        <p:spPr>
          <a:xfrm>
            <a:off x="838198" y="0"/>
            <a:ext cx="10515599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"/>
              </a:rPr>
              <a:t>Analyse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en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Composantes</a:t>
            </a:r>
            <a:r>
              <a:rPr lang="en-US" sz="3600" b="1" dirty="0">
                <a:latin typeface=""/>
              </a:rPr>
              <a:t> </a:t>
            </a:r>
            <a:r>
              <a:rPr lang="en-US" sz="3600" b="1" dirty="0" err="1">
                <a:latin typeface=""/>
              </a:rPr>
              <a:t>Principales</a:t>
            </a:r>
            <a:r>
              <a:rPr lang="en-US" sz="3600" b="1" dirty="0">
                <a:latin typeface=""/>
              </a:rPr>
              <a:t> (ACP)</a:t>
            </a:r>
            <a:endParaRPr lang="en-US" sz="4000" b="1" dirty="0">
              <a:latin typeface="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05675D9-EDC4-D292-149E-AF37D99B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29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B0583-395F-B6CB-86C9-8BD48B07E365}"/>
              </a:ext>
            </a:extLst>
          </p:cNvPr>
          <p:cNvSpPr txBox="1"/>
          <p:nvPr/>
        </p:nvSpPr>
        <p:spPr>
          <a:xfrm>
            <a:off x="4304532" y="1053938"/>
            <a:ext cx="358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"/>
              </a:rPr>
              <a:t>Matrice des corrélations</a:t>
            </a:r>
            <a:endParaRPr lang="fr-FR" dirty="0">
              <a:latin typeface=""/>
            </a:endParaRP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918904A7-66C0-31EA-EA10-CF2803DD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72" y="1669542"/>
            <a:ext cx="7847449" cy="46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05DD7-7B67-5F58-6170-3B60FC2B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078992"/>
            <a:ext cx="10800000" cy="50979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Principe de calcul : moyenne des scores nutritionnels pondérés par la quantité utilisée dans la recette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fr-FR" dirty="0">
              <a:latin typeface="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Autres fonctionnalités :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indiquer le nombre d’additifs, leurs noms et leurs niveaux de dangerosité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Indiquer la présence d’alcool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Mettre un avertissement s’il y a trop de sucre, de gras ou de cholestérol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0DF69D-FD21-25AC-2D82-E6D0E8DB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B0C3D87-F092-9D97-FE8B-CDC1A312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latin typeface=""/>
              </a:rPr>
              <a:t>Le Recette-Score</a:t>
            </a:r>
          </a:p>
        </p:txBody>
      </p:sp>
    </p:spTree>
    <p:extLst>
      <p:ext uri="{BB962C8B-B14F-4D97-AF65-F5344CB8AC3E}">
        <p14:creationId xmlns:p14="http://schemas.microsoft.com/office/powerpoint/2010/main" val="259427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54DEF44-E733-1C29-C45D-F3B390ACA599}"/>
              </a:ext>
            </a:extLst>
          </p:cNvPr>
          <p:cNvSpPr txBox="1"/>
          <p:nvPr/>
        </p:nvSpPr>
        <p:spPr>
          <a:xfrm>
            <a:off x="696000" y="1797784"/>
            <a:ext cx="108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Imputation des variables catégorielles pour proposer des aliments de la même catégorie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Optimiser l’imputation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Indiquer la présence d’allergènes et de traces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2A9CB7-9D44-203B-EBED-D9818CC2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30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8279142-2362-A9A4-D5A0-A387596DEEE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latin typeface="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39713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05DD7-7B67-5F58-6170-3B60FC2B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900000"/>
            <a:ext cx="10800000" cy="5276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Source des données :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dirty="0" err="1">
                <a:latin typeface=""/>
              </a:rPr>
              <a:t>openfoodfacts.org</a:t>
            </a:r>
            <a:endParaRPr lang="fr-FR" dirty="0">
              <a:latin typeface="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&gt; 300k produits répertoriés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&gt; 160 variables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193 sources différentes (170 pour les produits vendus en France)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dirty="0">
                <a:latin typeface=""/>
              </a:rPr>
              <a:t>Les données proviennent d’applications (comme </a:t>
            </a:r>
            <a:r>
              <a:rPr lang="fr-FR" dirty="0" err="1">
                <a:latin typeface=""/>
              </a:rPr>
              <a:t>Yuka</a:t>
            </a:r>
            <a:r>
              <a:rPr lang="fr-FR" dirty="0">
                <a:latin typeface=""/>
              </a:rPr>
              <a:t>), des producteurs, USDA : Département de l’agriculture des États-Unis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fr-FR" dirty="0">
              <a:latin typeface="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Contenu 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Lignes : aliments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fr-FR" dirty="0">
                <a:latin typeface=""/>
              </a:rPr>
              <a:t>Colonnes : Nom, marque, nutri-score, apports nutritionnels, catégorie, ...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0DF69D-FD21-25AC-2D82-E6D0E8DB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B0C3D87-F092-9D97-FE8B-CDC1A312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latin typeface=""/>
              </a:rPr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35445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FC6F1-0F05-EF54-650D-5F6F521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"/>
              </a:rPr>
              <a:t>Nettoyage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3A5787-5291-6F13-DFAC-19176BF3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196086-A930-DFE8-8341-32D0F78E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0" y="1690688"/>
            <a:ext cx="4559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FC6F1-0F05-EF54-650D-5F6F521D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000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latin typeface=""/>
              </a:rPr>
              <a:t>Valeurs manquantes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A53526-D0A5-5E98-A83C-2169E38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12" y="900000"/>
            <a:ext cx="9737176" cy="5400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FA861F-EEA2-7CD0-16FB-A0E2D7FF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35E140-202D-B096-538A-706D15AFA49C}"/>
              </a:ext>
            </a:extLst>
          </p:cNvPr>
          <p:cNvSpPr txBox="1"/>
          <p:nvPr/>
        </p:nvSpPr>
        <p:spPr>
          <a:xfrm>
            <a:off x="5318239" y="4246172"/>
            <a:ext cx="1870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"/>
              </a:rPr>
              <a:t>Beaucoup de valeurs manquantes (&gt;76%)</a:t>
            </a:r>
          </a:p>
        </p:txBody>
      </p:sp>
    </p:spTree>
    <p:extLst>
      <p:ext uri="{BB962C8B-B14F-4D97-AF65-F5344CB8AC3E}">
        <p14:creationId xmlns:p14="http://schemas.microsoft.com/office/powerpoint/2010/main" val="139988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B8AEA-88D2-3846-059B-541E6FEF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216152"/>
            <a:ext cx="10800000" cy="49608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"/>
              </a:rPr>
              <a:t>Produits vendus en France uniquement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"/>
              </a:rPr>
              <a:t>Élimination des colonnes vides à plus de 90% (sauf alcool et cholestérol)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"/>
              </a:rPr>
              <a:t>Suppression des doublons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"/>
              </a:rPr>
              <a:t>Sélection des variables importantes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0CCE7-CBE3-DE20-E63F-0B6F2CA7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0ADD7A8-0CFD-06DE-1D10-097F6CA50FD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600" b="1" dirty="0">
                <a:latin typeface=""/>
              </a:rPr>
              <a:t>Sélection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77091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5CC220C-D377-F208-AC45-DF338FDB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"/>
              </a:rPr>
              <a:t>Variables </a:t>
            </a:r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retenues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5F3FD35-DE87-4A88-10FE-69F836198156}"/>
              </a:ext>
            </a:extLst>
          </p:cNvPr>
          <p:cNvCxnSpPr>
            <a:cxnSpLocks/>
          </p:cNvCxnSpPr>
          <p:nvPr/>
        </p:nvCxnSpPr>
        <p:spPr>
          <a:xfrm flipH="1">
            <a:off x="6095998" y="1523999"/>
            <a:ext cx="2" cy="50003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249CCDF-1289-1796-8A1D-10A0D67C7B6B}"/>
              </a:ext>
            </a:extLst>
          </p:cNvPr>
          <p:cNvSpPr txBox="1"/>
          <p:nvPr/>
        </p:nvSpPr>
        <p:spPr>
          <a:xfrm>
            <a:off x="838199" y="1098564"/>
            <a:ext cx="5040000" cy="234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"/>
              </a:rPr>
              <a:t>Variables qualitatives</a:t>
            </a:r>
          </a:p>
          <a:p>
            <a:pPr algn="ctr"/>
            <a:endParaRPr lang="fr-FR" dirty="0">
              <a:latin typeface="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Nutri-Score (A, B, C, D, 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Groupe PNNS 1 (9 groupes)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Groupe PNNS 2 (37 groupes)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Catégorie (&gt;1000 catégories)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B66B94A-DA19-E819-BEC6-66593BB62A04}"/>
              </a:ext>
            </a:extLst>
          </p:cNvPr>
          <p:cNvSpPr txBox="1"/>
          <p:nvPr/>
        </p:nvSpPr>
        <p:spPr>
          <a:xfrm>
            <a:off x="6313798" y="1098564"/>
            <a:ext cx="5040000" cy="525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"/>
              </a:rPr>
              <a:t>Variables quantitatives</a:t>
            </a:r>
          </a:p>
          <a:p>
            <a:pPr algn="ctr"/>
            <a:endParaRPr lang="fr-FR" dirty="0">
              <a:latin typeface="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Score nutritionnel (compris entre -15 et 40)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Nombre d’additifs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Apports nutritionnels 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Calories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Lipides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Graisses saturées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Glucides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Sucres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Fibres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Cholestérol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>
                <a:latin typeface=""/>
              </a:rPr>
              <a:t>Alcool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6A5028-8821-6A02-A17B-0AE9B9F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AE2485-A20A-5A1B-5BCE-45BC88B3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3" y="4024183"/>
            <a:ext cx="5836338" cy="6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5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5CC220C-D377-F208-AC45-DF338FDB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599" cy="90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Valeurs</a:t>
            </a:r>
            <a:r>
              <a:rPr lang="en-US" sz="3600" b="1" kern="1200" dirty="0">
                <a:solidFill>
                  <a:schemeClr val="tx1"/>
                </a:solidFill>
                <a:latin typeface="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"/>
              </a:rPr>
              <a:t>manquantes</a:t>
            </a:r>
            <a:endParaRPr lang="en-US" sz="4000" b="1" kern="12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6A5028-8821-6A02-A17B-0AE9B9F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B62D-C01E-0740-857A-D3F308D6DE7A}" type="slidenum">
              <a:rPr lang="fr-FR" smtClean="0"/>
              <a:t>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982FC3-BC94-53D6-69D7-F304DF28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32" y="902673"/>
            <a:ext cx="9369331" cy="59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889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15038</TotalTime>
  <Words>631</Words>
  <Application>Microsoft Macintosh PowerPoint</Application>
  <PresentationFormat>Grand écran</PresentationFormat>
  <Paragraphs>165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Thème Office</vt:lpstr>
      <vt:lpstr>Une application au service de la santé publique :  le Recette-Score</vt:lpstr>
      <vt:lpstr>Présentation PowerPoint</vt:lpstr>
      <vt:lpstr>Le Recette-Score</vt:lpstr>
      <vt:lpstr>Données</vt:lpstr>
      <vt:lpstr>Nettoyage des données</vt:lpstr>
      <vt:lpstr>Valeurs manquantes</vt:lpstr>
      <vt:lpstr>Présentation PowerPoint</vt:lpstr>
      <vt:lpstr>Variables retenues</vt:lpstr>
      <vt:lpstr>Valeurs manquantes</vt:lpstr>
      <vt:lpstr>Valeurs aberrantes</vt:lpstr>
      <vt:lpstr>Corrélations</vt:lpstr>
      <vt:lpstr>Corrélations</vt:lpstr>
      <vt:lpstr>Imputation des valeurs manquantes</vt:lpstr>
      <vt:lpstr>Exploration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:  Faisabilité de l’application</vt:lpstr>
      <vt:lpstr>Le Recette-Score</vt:lpstr>
      <vt:lpstr>MERCI BEACOUP POUR VOTRE ATTENTION </vt:lpstr>
      <vt:lpstr>Présentation PowerPoint</vt:lpstr>
      <vt:lpstr>Corrélations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Jamal CHEHADE</dc:creator>
  <cp:lastModifiedBy>Jamal CHEHADE</cp:lastModifiedBy>
  <cp:revision>173</cp:revision>
  <dcterms:created xsi:type="dcterms:W3CDTF">2022-05-22T08:52:15Z</dcterms:created>
  <dcterms:modified xsi:type="dcterms:W3CDTF">2022-06-16T10:01:46Z</dcterms:modified>
</cp:coreProperties>
</file>